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81" r:id="rId5"/>
    <p:sldId id="260" r:id="rId6"/>
    <p:sldId id="261" r:id="rId7"/>
    <p:sldId id="262" r:id="rId8"/>
    <p:sldId id="263" r:id="rId9"/>
    <p:sldId id="264" r:id="rId10"/>
    <p:sldId id="275" r:id="rId11"/>
    <p:sldId id="265" r:id="rId12"/>
    <p:sldId id="277" r:id="rId13"/>
    <p:sldId id="276" r:id="rId14"/>
    <p:sldId id="278" r:id="rId15"/>
    <p:sldId id="280" r:id="rId16"/>
    <p:sldId id="269" r:id="rId17"/>
    <p:sldId id="272" r:id="rId18"/>
    <p:sldId id="282" r:id="rId19"/>
    <p:sldId id="274" r:id="rId20"/>
  </p:sldIdLst>
  <p:sldSz cx="18288000" cy="10287000"/>
  <p:notesSz cx="6858000" cy="9144000"/>
  <p:embeddedFontLst>
    <p:embeddedFont>
      <p:font typeface="Pretendard Bold" panose="020B0600000101010101" charset="-127"/>
      <p:bold r:id="rId22"/>
    </p:embeddedFont>
    <p:embeddedFont>
      <p:font typeface="Pretendard Light" panose="020B0600000101010101" charset="-127"/>
      <p:regular r:id="rId23"/>
    </p:embeddedFont>
    <p:embeddedFont>
      <p:font typeface="Pretendard Medium" panose="020B0600000101010101" charset="-127"/>
      <p:bold r:id="rId24"/>
    </p:embeddedFont>
    <p:embeddedFont>
      <p:font typeface="Pretendard Regular" panose="020B0600000101010101" charset="-127"/>
      <p:regular r:id="rId25"/>
    </p:embeddedFont>
    <p:embeddedFont>
      <p:font typeface="Pretendard SemiBold" panose="020B0600000101010101" charset="-127"/>
      <p:bold r:id="rId26"/>
    </p:embeddedFont>
    <p:embeddedFont>
      <p:font typeface="Noto Sans JP Bold" panose="020B0200000000000000" pitchFamily="34" charset="-128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25BA2-9050-4D1D-9BF0-D1AF0E9EBE12}" type="datetimeFigureOut">
              <a:rPr lang="ko-KR" altLang="en-US" smtClean="0"/>
              <a:t>2024-08-19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E0AEC-5A32-4127-A2BB-C44665879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57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E0AEC-5A32-4127-A2BB-C44665879EA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82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1125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3124200"/>
            <a:ext cx="10896600" cy="260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422900" y="6438900"/>
            <a:ext cx="74549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3749"/>
              </a:lnSpc>
            </a:pPr>
            <a:r>
              <a:rPr lang="ko-KR" altLang="en-US" sz="3600" b="0" i="0" u="none" strike="noStrike" spc="-200" dirty="0">
                <a:solidFill>
                  <a:srgbClr val="FFFFFF"/>
                </a:solidFill>
                <a:latin typeface="Pretendard Medium"/>
              </a:rPr>
              <a:t>실시간 항공운항정보 </a:t>
            </a:r>
            <a:r>
              <a:rPr lang="en-US" altLang="ko-KR" sz="3600" b="0" i="0" u="none" strike="noStrike" spc="-200" dirty="0">
                <a:solidFill>
                  <a:srgbClr val="FFFFFF"/>
                </a:solidFill>
                <a:latin typeface="Pretendard Medium"/>
              </a:rPr>
              <a:t>QA Engine 2</a:t>
            </a:r>
            <a:r>
              <a:rPr lang="ko-KR" altLang="en-US" sz="3600" b="0" i="0" u="none" strike="noStrike" spc="-200" dirty="0">
                <a:solidFill>
                  <a:srgbClr val="FFFFFF"/>
                </a:solidFill>
                <a:latin typeface="Pretendard Medium"/>
              </a:rPr>
              <a:t>팀</a:t>
            </a:r>
            <a:endParaRPr lang="en-US" sz="3600" b="0" i="0" u="none" strike="noStrike" spc="-200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00500" y="9525000"/>
            <a:ext cx="14224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3749"/>
              </a:lnSpc>
            </a:pPr>
            <a:r>
              <a:rPr lang="en-US" sz="1800" b="0" i="0" u="none" strike="noStrike" spc="-100" dirty="0">
                <a:solidFill>
                  <a:srgbClr val="FFFFFF"/>
                </a:solidFill>
                <a:latin typeface="Pretendard Regular"/>
              </a:rPr>
              <a:t>2024.08.19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Knowledge Base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구축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98FE43-9DF8-FBFC-714A-E0728B6EC221}"/>
              </a:ext>
            </a:extLst>
          </p:cNvPr>
          <p:cNvSpPr txBox="1"/>
          <p:nvPr/>
        </p:nvSpPr>
        <p:spPr>
          <a:xfrm>
            <a:off x="838200" y="3009900"/>
            <a:ext cx="14325600" cy="2905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종류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한국공항공사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인천공항공사의 실시간 운항정보의 오픈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정제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3200" dirty="0" err="1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응답받은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JSON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데이터를 </a:t>
            </a:r>
            <a:r>
              <a:rPr lang="ko-KR" altLang="en-US" sz="3200" dirty="0" err="1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파싱하여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필요 데이터만 저장</a:t>
            </a:r>
            <a:endParaRPr lang="en-US" altLang="ko-KR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Database :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특성상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Vector DB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대신에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RDMBS(MySQL)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</a:t>
            </a:r>
          </a:p>
        </p:txBody>
      </p:sp>
    </p:spTree>
    <p:extLst>
      <p:ext uri="{BB962C8B-B14F-4D97-AF65-F5344CB8AC3E}">
        <p14:creationId xmlns:p14="http://schemas.microsoft.com/office/powerpoint/2010/main" val="426317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3700" y="698500"/>
            <a:ext cx="8902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FFAABB"/>
                </a:solidFill>
                <a:ea typeface="Pretendard Regular"/>
              </a:rPr>
              <a:t>실습</a:t>
            </a:r>
            <a:r>
              <a:rPr lang="en-US" sz="4800" b="0" i="0" u="none" strike="noStrike" dirty="0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 dirty="0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 dirty="0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 dirty="0">
                <a:solidFill>
                  <a:srgbClr val="FFAABB"/>
                </a:solidFill>
                <a:ea typeface="Pretendard Regular"/>
              </a:rPr>
              <a:t>예시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Knowledge Base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구축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–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항공운항</a:t>
            </a:r>
            <a:r>
              <a:rPr lang="ko-KR" altLang="en-US" sz="3000" dirty="0">
                <a:solidFill>
                  <a:srgbClr val="FFFFFF"/>
                </a:solidFill>
                <a:latin typeface="Pretendard Regular"/>
              </a:rPr>
              <a:t>의 </a:t>
            </a:r>
            <a:r>
              <a:rPr lang="en-US" altLang="ko-KR" sz="3000" dirty="0">
                <a:solidFill>
                  <a:srgbClr val="FFFFFF"/>
                </a:solidFill>
                <a:latin typeface="Pretendard Regular"/>
              </a:rPr>
              <a:t>JSON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A3E372-FF15-F91A-1E7E-F4210B84BE1C}"/>
              </a:ext>
            </a:extLst>
          </p:cNvPr>
          <p:cNvSpPr/>
          <p:nvPr/>
        </p:nvSpPr>
        <p:spPr>
          <a:xfrm>
            <a:off x="3886200" y="2781300"/>
            <a:ext cx="5638800" cy="6477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"AIRLINE_ENGLISH"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"T'WAY AIR CO.LTD"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"AIRLINE_KOREAN"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티웨이항공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"AIRPORT"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"TAE"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"AIR_FLN"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"TW810"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"ARRIVED_ENG"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"DAEGU"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"ARRIVED_KOR"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대구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"BAGGAGE_CLAIM"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"1"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"BOARDING_ENG"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"JEJU"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"BOARDING_KOR"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제주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"CITY"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"CJU"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"ETD"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"2227"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"FLIGHT_DATE"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"20240812"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"GATE"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"IO"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"I"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"LINE"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국내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"LINE_CODE"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"RMK_ENG"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"ARRIVED   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"RMK_KOR"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도착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"STD"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"2210"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</a:t>
            </a:r>
            <a:r>
              <a:rPr lang="en-US" altLang="ko-KR" sz="11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"UFID"</a:t>
            </a:r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1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"20240812TAEITW810"</a:t>
            </a:r>
            <a:endParaRPr lang="en-US" altLang="ko-KR" sz="11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IBMPlexMono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}</a:t>
            </a:r>
          </a:p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488B08-76AF-C05C-D52F-18F941DA56C6}"/>
              </a:ext>
            </a:extLst>
          </p:cNvPr>
          <p:cNvSpPr/>
          <p:nvPr/>
        </p:nvSpPr>
        <p:spPr>
          <a:xfrm>
            <a:off x="9601200" y="2781300"/>
            <a:ext cx="5257800" cy="6477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typeOfFlight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"I"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"airline"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2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에어아시아</a:t>
            </a:r>
            <a:r>
              <a:rPr lang="ko-KR" altLang="en-US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 </a:t>
            </a:r>
            <a:r>
              <a:rPr lang="ko-KR" altLang="en-US" sz="12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버하드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flightId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"AK1623"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scheduleDateTime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"0005"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estimatedDateTime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"0028"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"airport"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200" b="0" dirty="0" err="1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코타키나발루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gatenumber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"112"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"carousel"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"7"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exitnumber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"B"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"remark"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ko-KR" altLang="en-US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도착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"codeshare"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masterflightid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airportCode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"BKI"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cityCode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"BKI"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terminalId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"P02"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firstopover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firstopovername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secstopover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secstopovername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thistopover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thistopovername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   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elapsetime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IBMPlexMono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IBMPlexMono"/>
              </a:rPr>
              <a:t>"0508"</a:t>
            </a:r>
            <a:endParaRPr lang="en-US" altLang="ko-KR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IBMPlexMono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BMPlexMono"/>
              </a:rPr>
              <a:t>                }</a:t>
            </a: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3700" y="698500"/>
            <a:ext cx="8902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실습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예시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Knowledge Base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구축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BA67149-D3DB-B83F-EAF5-8ECF5E17A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96" y="3632201"/>
            <a:ext cx="8426704" cy="37397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644C6D-D36E-B326-27D4-2888B8CEA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576" y="3651250"/>
            <a:ext cx="8372283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05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모듈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98FE43-9DF8-FBFC-714A-E0728B6EC221}"/>
              </a:ext>
            </a:extLst>
          </p:cNvPr>
          <p:cNvSpPr txBox="1"/>
          <p:nvPr/>
        </p:nvSpPr>
        <p:spPr>
          <a:xfrm>
            <a:off x="838200" y="3009900"/>
            <a:ext cx="16687800" cy="4990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main.py</a:t>
            </a:r>
            <a:endParaRPr lang="en-US" altLang="ko-KR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sz="3200" dirty="0">
                <a:solidFill>
                  <a:srgbClr val="CCCCCC"/>
                </a:solidFill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-</a:t>
            </a:r>
            <a:r>
              <a:rPr lang="ko-KR" altLang="en-US" sz="3200" dirty="0">
                <a:solidFill>
                  <a:srgbClr val="CCCCCC"/>
                </a:solidFill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전체 프로그램의 실행을 제어하는 메인 스크립트입니다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r>
              <a:rPr lang="en-US" altLang="ko-KR" sz="3200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-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 주요 기능 </a:t>
            </a:r>
          </a:p>
          <a:p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 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1.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fetch_and_store_data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() : 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인천공항 및 김포공항 출발 및 도착 데이터 가져와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DB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에 저장</a:t>
            </a:r>
          </a:p>
          <a:p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 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2.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initialize_rag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() :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UpstageEmbedding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와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ChatUpstage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를 초기화 </a:t>
            </a:r>
          </a:p>
          <a:p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 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3.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handle_user_query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() : </a:t>
            </a:r>
            <a:r>
              <a:rPr lang="ko-KR" altLang="en-US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유저쿼리를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sql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문형태로 변환 후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RDB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에 해당 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user </a:t>
            </a:r>
            <a:r>
              <a:rPr lang="en-US" altLang="ko-KR" sz="3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sql</a:t>
            </a:r>
            <a:r>
              <a:rPr lang="ko-KR" alt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문을 조회하여 데이터 반환하여 최종적으로 유저 질의에 답변합니다</a:t>
            </a:r>
            <a:r>
              <a:rPr lang="en-US" altLang="ko-KR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ko-KR" altLang="en-US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066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주요 모듈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98FE43-9DF8-FBFC-714A-E0728B6EC221}"/>
              </a:ext>
            </a:extLst>
          </p:cNvPr>
          <p:cNvSpPr txBox="1"/>
          <p:nvPr/>
        </p:nvSpPr>
        <p:spPr>
          <a:xfrm>
            <a:off x="838200" y="3009900"/>
            <a:ext cx="166878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2. api_handler.py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한국공항공사와 인천공항공사의 오픈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와의 통신하여 실시간 운항정보 데이터를 가져옴</a:t>
            </a:r>
          </a:p>
          <a:p>
            <a:endParaRPr lang="ko-KR" altLang="en-US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3. db_operations.py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오픈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통해 받아온 외부 데이터를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DB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 저장 및 조회</a:t>
            </a:r>
          </a:p>
          <a:p>
            <a:endParaRPr lang="ko-KR" altLang="en-US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4. llm_handler.py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Solar API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응답 생성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텍스트를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SQL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변환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결과 </a:t>
            </a:r>
            <a:r>
              <a:rPr lang="ko-KR" altLang="en-US" sz="3200" dirty="0" err="1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포맷팅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등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LLM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관련 작업을 수행</a:t>
            </a:r>
          </a:p>
          <a:p>
            <a:endParaRPr lang="ko-KR" altLang="en-US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5. rag_retreiver.py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CSV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파일을 읽어와 </a:t>
            </a:r>
            <a:r>
              <a:rPr lang="en-US" altLang="ko-KR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SQLite3 </a:t>
            </a:r>
            <a:r>
              <a:rPr lang="ko-KR" altLang="en-US" sz="32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데이터베이스에 저장한 뒤 쿼리 실행하여 데이터 반환 </a:t>
            </a:r>
          </a:p>
          <a:p>
            <a:endParaRPr lang="ko-KR" altLang="en-US" sz="32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259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UI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시연 화면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19B70E5-5B8F-5DE3-0172-67BC34DAF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2636403"/>
            <a:ext cx="9646146" cy="72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53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606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5"/>
          <p:cNvSpPr txBox="1"/>
          <p:nvPr/>
        </p:nvSpPr>
        <p:spPr>
          <a:xfrm>
            <a:off x="5524500" y="5118100"/>
            <a:ext cx="72263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 dirty="0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6400" b="0" i="0" u="none" strike="noStrike" spc="-200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 dirty="0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ko-KR" altLang="en-US" sz="6400" b="0" i="0" u="none" strike="noStrike" spc="-200" dirty="0">
                <a:solidFill>
                  <a:srgbClr val="FFFFFF"/>
                </a:solidFill>
                <a:latin typeface="Pretendard Medium"/>
                <a:ea typeface="Pretendard Medium"/>
              </a:rPr>
              <a:t>와</a:t>
            </a:r>
            <a:endParaRPr lang="en-US" altLang="ko-KR" sz="6400" b="0" i="0" u="none" strike="noStrike" spc="-200" dirty="0">
              <a:solidFill>
                <a:srgbClr val="FFFFFF"/>
              </a:solidFill>
              <a:latin typeface="Pretendard Medium"/>
              <a:ea typeface="Pretendard Medium"/>
            </a:endParaRPr>
          </a:p>
          <a:p>
            <a:pPr lvl="0" algn="ctr">
              <a:lnSpc>
                <a:spcPct val="128682"/>
              </a:lnSpc>
            </a:pPr>
            <a:r>
              <a:rPr lang="ko-KR" altLang="en-US" sz="6400" spc="-200" dirty="0">
                <a:solidFill>
                  <a:srgbClr val="FFFFFF"/>
                </a:solidFill>
                <a:latin typeface="Pretendard Medium"/>
                <a:ea typeface="Pretendard Medium"/>
              </a:rPr>
              <a:t>그룹 스터디 회고</a:t>
            </a:r>
            <a:endParaRPr lang="ko-KR" sz="6400" b="0" i="0" u="none" strike="noStrike" spc="-200" dirty="0">
              <a:solidFill>
                <a:srgbClr val="FFFFFF"/>
              </a:solidFill>
              <a:ea typeface="Pretendard Medium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13800" y="42164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9601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 err="1">
                <a:solidFill>
                  <a:srgbClr val="FFAABB"/>
                </a:solidFill>
                <a:ea typeface="Pretendard Regular"/>
              </a:rPr>
              <a:t>그룹스터디</a:t>
            </a:r>
            <a:r>
              <a:rPr lang="en-US" sz="4800" b="0" i="0" u="none" strike="noStrike" dirty="0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 dirty="0">
                <a:solidFill>
                  <a:srgbClr val="FFAABB"/>
                </a:solidFill>
                <a:ea typeface="Pretendard Regular"/>
              </a:rPr>
              <a:t>진행</a:t>
            </a:r>
            <a:r>
              <a:rPr lang="en-US" sz="4800" b="0" i="0" u="none" strike="noStrike" dirty="0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altLang="en-US" sz="4800" b="0" i="0" u="none" strike="noStrike" dirty="0">
                <a:solidFill>
                  <a:srgbClr val="FFAABB"/>
                </a:solidFill>
                <a:ea typeface="Pretendard Regular"/>
              </a:rPr>
              <a:t>인사이트 및 회고</a:t>
            </a:r>
            <a:r>
              <a:rPr lang="en-US" sz="4800" b="0" i="0" u="none" strike="noStrike" dirty="0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9"/>
          <p:cNvSpPr txBox="1"/>
          <p:nvPr/>
        </p:nvSpPr>
        <p:spPr>
          <a:xfrm>
            <a:off x="3340100" y="2933700"/>
            <a:ext cx="12001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prompt engineering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에 대해서 조금이나마 </a:t>
            </a:r>
            <a:r>
              <a:rPr lang="ko-KR" altLang="en-US" sz="1600" b="0" i="1" u="none" strike="noStrike" dirty="0" err="1">
                <a:solidFill>
                  <a:srgbClr val="9E9E9E"/>
                </a:solidFill>
                <a:ea typeface="Pretendard Regular"/>
              </a:rPr>
              <a:t>알게된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 것 같고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,  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학습을 시킬 수 있었다면 좀 더 유의미한 결과를 얻어낼 수 있었을 것 같았는데 그 점이 아쉬웠고 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RAG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와 </a:t>
            </a:r>
            <a:r>
              <a:rPr lang="en-US" altLang="ko-KR" sz="1600" b="0" i="1" u="none" strike="noStrike" dirty="0" err="1">
                <a:solidFill>
                  <a:srgbClr val="9E9E9E"/>
                </a:solidFill>
                <a:ea typeface="Pretendard Regular"/>
              </a:rPr>
              <a:t>LangChain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 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프로젝트의 워크플로우를 프로젝트를 통해서 알게 되어서 좋았던 것 같습니다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RAG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의 변천사에 대한 온라인 강의를 들으면서 딥러닝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, </a:t>
            </a:r>
            <a:r>
              <a:rPr lang="ko-KR" altLang="en-US" sz="1600" b="0" i="1" u="none" strike="noStrike" dirty="0" err="1">
                <a:solidFill>
                  <a:srgbClr val="9E9E9E"/>
                </a:solidFill>
                <a:ea typeface="Pretendard Regular"/>
              </a:rPr>
              <a:t>머신러닝에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  더 깊게 공부해 원리를 알아야 한다는 필요성을 느끼게 되었습니다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. 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다음에는 가지고 있는 배경지식들이 </a:t>
            </a:r>
            <a:r>
              <a:rPr lang="ko-KR" altLang="en-US" sz="1600" b="0" i="1" u="none" strike="noStrike" dirty="0" err="1">
                <a:solidFill>
                  <a:srgbClr val="9E9E9E"/>
                </a:solidFill>
                <a:ea typeface="Pretendard Regular"/>
              </a:rPr>
              <a:t>풍부해져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 프로젝트를 조금 더 원활하게 진행하고 싶습니다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. 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내일부터 강의를 듣는 시간표가 예정이 되어있는데 알고리즘 추가 공부도 해 프로젝트 때문에 하지 못했던 코딩테스트 공부도 같이 하려고 합니다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! </a:t>
            </a:r>
            <a:endParaRPr lang="en-US" sz="16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2971800"/>
            <a:ext cx="1473200" cy="495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89100" y="30480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 err="1">
                <a:solidFill>
                  <a:srgbClr val="A4A0F9"/>
                </a:solidFill>
                <a:latin typeface="Pretendard Regular"/>
              </a:rPr>
              <a:t>한성범</a:t>
            </a:r>
            <a:endParaRPr lang="en-US" sz="2000" b="0" i="0" u="none" strike="noStrike" dirty="0">
              <a:solidFill>
                <a:srgbClr val="A4A0F9"/>
              </a:solidFill>
              <a:latin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3340100" y="5765800"/>
            <a:ext cx="12001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프로젝트를 진행하면서 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DB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를 처음 구축하는 단계에서 중복 데이터에 대해서 충분히 고려해야 한다는 것을 알 수 있었습니다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. 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특히 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LLM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을 다룰 때 전달할 수 있는 데이터의 양에 한계가 있기 때문에 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RDB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를 통해 데이터를 전송할 때 중복데이터가 너무 많아 제대로 동작하지 않을 수 있습니다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en-US" altLang="ko-KR" sz="1600" b="0" i="1" u="none" strike="noStrike">
                <a:solidFill>
                  <a:srgbClr val="9E9E9E"/>
                </a:solidFill>
                <a:ea typeface="Pretendard Regular"/>
              </a:rPr>
              <a:t>Fast 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API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를 처음 </a:t>
            </a:r>
            <a:r>
              <a:rPr lang="ko-KR" altLang="en-US" sz="1600" b="0" i="1" u="none" strike="noStrike" dirty="0" err="1">
                <a:solidFill>
                  <a:srgbClr val="9E9E9E"/>
                </a:solidFill>
                <a:ea typeface="Pretendard Regular"/>
              </a:rPr>
              <a:t>사용해봤음에도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 프로그램의 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API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화 작업이 어렵지 않았고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, </a:t>
            </a:r>
            <a:r>
              <a:rPr lang="en-US" altLang="ko-KR" sz="1600" b="0" i="1" u="none" strike="noStrike" dirty="0" err="1">
                <a:solidFill>
                  <a:srgbClr val="9E9E9E"/>
                </a:solidFill>
                <a:ea typeface="Pretendard Regular"/>
              </a:rPr>
              <a:t>Streamlit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 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페이지와 연결하기가 용이해서 간단한 데모페이지를 만들기에 적합하다고 생각했습니다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LLM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을 다루는 것 뿐만 아니라 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Fast API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와 </a:t>
            </a:r>
            <a:r>
              <a:rPr lang="en-US" altLang="ko-KR" sz="1600" b="0" i="1" u="none" strike="noStrike" dirty="0" err="1">
                <a:solidFill>
                  <a:srgbClr val="9E9E9E"/>
                </a:solidFill>
                <a:ea typeface="Pretendard Regular"/>
              </a:rPr>
              <a:t>Streamlit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까지 이번 프로젝트에서 경험한 것들이 이후 다른 프로젝트들을 </a:t>
            </a:r>
            <a:r>
              <a:rPr lang="ko-KR" altLang="en-US" sz="1600" b="0" i="1" u="none" strike="noStrike" dirty="0" err="1">
                <a:solidFill>
                  <a:srgbClr val="9E9E9E"/>
                </a:solidFill>
                <a:ea typeface="Pretendard Regular"/>
              </a:rPr>
              <a:t>진행할때도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 활용하기 좋은 것들이라고 생각해 좀 더 구체적으로 공부해볼 생각입니다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.</a:t>
            </a:r>
            <a:endParaRPr lang="en-US" sz="16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5765800"/>
            <a:ext cx="1473200" cy="495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689100" y="58420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 err="1">
                <a:solidFill>
                  <a:srgbClr val="A4A0F9"/>
                </a:solidFill>
                <a:latin typeface="Pretendard Regular"/>
              </a:rPr>
              <a:t>오승민</a:t>
            </a:r>
            <a:endParaRPr lang="en-US" sz="2000" b="0" i="0" u="none" strike="noStrike" dirty="0">
              <a:solidFill>
                <a:srgbClr val="A4A0F9"/>
              </a:solidFill>
              <a:latin typeface="Pretendard Regular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9601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 err="1">
                <a:solidFill>
                  <a:srgbClr val="FFAABB"/>
                </a:solidFill>
                <a:ea typeface="Pretendard Regular"/>
              </a:rPr>
              <a:t>그룹스터디</a:t>
            </a:r>
            <a:r>
              <a:rPr lang="en-US" sz="4800" b="0" i="0" u="none" strike="noStrike" dirty="0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 dirty="0">
                <a:solidFill>
                  <a:srgbClr val="FFAABB"/>
                </a:solidFill>
                <a:ea typeface="Pretendard Regular"/>
              </a:rPr>
              <a:t>진행</a:t>
            </a:r>
            <a:r>
              <a:rPr lang="en-US" sz="4800" b="0" i="0" u="none" strike="noStrike" dirty="0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altLang="en-US" sz="4800" b="0" i="0" u="none" strike="noStrike" dirty="0">
                <a:solidFill>
                  <a:srgbClr val="FFAABB"/>
                </a:solidFill>
                <a:ea typeface="Pretendard Regular"/>
              </a:rPr>
              <a:t>인사이트 및 회고</a:t>
            </a:r>
            <a:r>
              <a:rPr lang="en-US" sz="4800" b="0" i="0" u="none" strike="noStrike" dirty="0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3124200" y="3238500"/>
            <a:ext cx="12001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아직 코딩 실력이 </a:t>
            </a:r>
            <a:r>
              <a:rPr lang="ko-KR" altLang="en-US" sz="1600" b="0" i="1" u="none" strike="noStrike" dirty="0" err="1">
                <a:solidFill>
                  <a:srgbClr val="9E9E9E"/>
                </a:solidFill>
                <a:ea typeface="Pretendard Regular"/>
              </a:rPr>
              <a:t>부족하다보니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 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LLM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의 도움을 많이 받았었습니다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. 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가장 어려웠던 부분은 각 모듈의 기능을 정의하고 모듈 간의 관계를 설정하는 것에 어려움이 있었다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. 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앞으로 프로젝트가 몇 번 더 진행하는 걸로 알고 있는데 이번 프로젝트보다는 덜 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LLM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의 도움을 받고 싶다는 생각을 했습니다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SQL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에 대해 배우긴 했지만 구체적으로 실습은 잘 </a:t>
            </a:r>
            <a:r>
              <a:rPr lang="ko-KR" altLang="en-US" sz="1600" b="0" i="1" u="none" strike="noStrike" dirty="0" err="1">
                <a:solidFill>
                  <a:srgbClr val="9E9E9E"/>
                </a:solidFill>
                <a:ea typeface="Pretendard Regular"/>
              </a:rPr>
              <a:t>안해봤는데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 이번 기회를 통해 실습할 수 있는 기회가 되어 좋았습니다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마지막에 특정 유저 쿼리에 대해 토큰 길이 오류가 발생했는데 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DB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를 둘러보던 중 중복데이터가 있던 것을 발견하고 중복 데이터 문제가 해결 된 것을 보고 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RAG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를 </a:t>
            </a:r>
            <a:r>
              <a:rPr lang="ko-KR" altLang="en-US" sz="1600" b="0" i="1" u="none" strike="noStrike" dirty="0" err="1">
                <a:solidFill>
                  <a:srgbClr val="9E9E9E"/>
                </a:solidFill>
                <a:ea typeface="Pretendard Regular"/>
              </a:rPr>
              <a:t>할때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 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DB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에서 중복 데이터 처리도 중요함을 배웠습니다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altLang="en-US" sz="1600" b="0" i="1" u="none" strike="noStrike" dirty="0" err="1">
                <a:solidFill>
                  <a:srgbClr val="9E9E9E"/>
                </a:solidFill>
                <a:ea typeface="Pretendard Regular"/>
              </a:rPr>
              <a:t>팀원간의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 협업을 처음 해보았는데 </a:t>
            </a:r>
            <a:r>
              <a:rPr lang="ko-KR" altLang="en-US" sz="1600" b="0" i="1" u="none" strike="noStrike" dirty="0" err="1">
                <a:solidFill>
                  <a:srgbClr val="9E9E9E"/>
                </a:solidFill>
                <a:ea typeface="Pretendard Regular"/>
              </a:rPr>
              <a:t>모르는게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 있으면 빠르게 모른다고 하고 이해를 </a:t>
            </a:r>
            <a:r>
              <a:rPr lang="ko-KR" altLang="en-US" sz="1600" b="0" i="1" u="none" strike="noStrike" dirty="0" err="1">
                <a:solidFill>
                  <a:srgbClr val="9E9E9E"/>
                </a:solidFill>
                <a:ea typeface="Pretendard Regular"/>
              </a:rPr>
              <a:t>하는게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 중요하다는 걸 다시 한 번 더 느꼈고 그러지 않으면 그냥 배워가는 것 하나 없이 끝날 수도 있겠다는 생각을 했습니다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altLang="ko-KR" sz="1600" i="1" dirty="0">
              <a:solidFill>
                <a:srgbClr val="9E9E9E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프로젝트를 진행하며 다들 잘 모르는데 그냥 </a:t>
            </a:r>
            <a:r>
              <a:rPr lang="ko-KR" altLang="en-US" sz="1600" b="0" i="1" u="none" strike="noStrike" dirty="0" err="1">
                <a:solidFill>
                  <a:srgbClr val="9E9E9E"/>
                </a:solidFill>
                <a:ea typeface="Pretendard Regular"/>
              </a:rPr>
              <a:t>하시는게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 좋았습니다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. LLM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의 도움을 덜 받기 위해 코딩 공부를 더 많이 해야 할 것 같은데 도움이 되는 공부법을 알고 싶고 백준과 같은 알고리즘을 하루에 하나씩 푸는 것을 생각하고 있는데 실제 프로젝트와 약간은 괴리감이 있는 것 같아 더 도움이 되는 학습 툴이 있다면 알고 싶습니다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600" i="1" dirty="0">
              <a:solidFill>
                <a:srgbClr val="9E9E9E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en-US" sz="16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3314700"/>
            <a:ext cx="1473200" cy="4953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473200" y="33909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A4A0F9"/>
                </a:solidFill>
                <a:latin typeface="Pretendard Regular"/>
              </a:rPr>
              <a:t>김동규</a:t>
            </a:r>
            <a:endParaRPr lang="en-US" sz="2000" b="0" i="0" u="none" strike="noStrike" dirty="0">
              <a:solidFill>
                <a:srgbClr val="A4A0F9"/>
              </a:solidFill>
              <a:latin typeface="Pretendard Regular"/>
            </a:endParaRP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24264B07-215D-5361-F9AC-61B9A27B5171}"/>
              </a:ext>
            </a:extLst>
          </p:cNvPr>
          <p:cNvSpPr txBox="1"/>
          <p:nvPr/>
        </p:nvSpPr>
        <p:spPr>
          <a:xfrm>
            <a:off x="3093720" y="7061200"/>
            <a:ext cx="12001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다들 건강 조심하세요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. 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코로나에 하필 프로젝트 </a:t>
            </a:r>
            <a:r>
              <a:rPr lang="ko-KR" altLang="en-US" sz="1600" b="0" i="1" u="none" strike="noStrike" dirty="0" err="1">
                <a:solidFill>
                  <a:srgbClr val="9E9E9E"/>
                </a:solidFill>
                <a:ea typeface="Pretendard Regular"/>
              </a:rPr>
              <a:t>기간동안에</a:t>
            </a:r>
            <a:r>
              <a:rPr lang="ko-KR" altLang="en-US" sz="1600" b="0" i="1" u="none" strike="noStrike" dirty="0">
                <a:solidFill>
                  <a:srgbClr val="9E9E9E"/>
                </a:solidFill>
                <a:ea typeface="Pretendard Regular"/>
              </a:rPr>
              <a:t> 걸려서 프로젝트에 제대로 참여하지 못한 점이 무척 아쉬웠습니다</a:t>
            </a:r>
            <a:r>
              <a:rPr lang="en-US" altLang="ko-KR" sz="1600" b="0" i="1" u="none" strike="noStrike" dirty="0">
                <a:solidFill>
                  <a:srgbClr val="9E9E9E"/>
                </a:solidFill>
                <a:ea typeface="Pretendard Regular"/>
              </a:rPr>
              <a:t>.</a:t>
            </a:r>
            <a:endParaRPr lang="en-US" sz="16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pic>
        <p:nvPicPr>
          <p:cNvPr id="32" name="Picture 11">
            <a:extLst>
              <a:ext uri="{FF2B5EF4-FFF2-40B4-BE49-F238E27FC236}">
                <a16:creationId xmlns:a16="http://schemas.microsoft.com/office/drawing/2014/main" id="{5B5AE7CE-3145-8F95-7541-1535C83A4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6899910"/>
            <a:ext cx="1473200" cy="495300"/>
          </a:xfrm>
          <a:prstGeom prst="rect">
            <a:avLst/>
          </a:prstGeom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A57FDD2E-B4CA-1D1B-8F94-00FF280336C4}"/>
              </a:ext>
            </a:extLst>
          </p:cNvPr>
          <p:cNvSpPr txBox="1"/>
          <p:nvPr/>
        </p:nvSpPr>
        <p:spPr>
          <a:xfrm>
            <a:off x="1460500" y="697611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A4A0F9"/>
                </a:solidFill>
                <a:latin typeface="Pretendard Regular"/>
              </a:rPr>
              <a:t>주남정</a:t>
            </a:r>
            <a:endParaRPr lang="en-US" sz="2000" b="0" i="0" u="none" strike="noStrike" dirty="0">
              <a:solidFill>
                <a:srgbClr val="A4A0F9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87519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81100" y="3670300"/>
            <a:ext cx="7010400" cy="129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300" b="0" i="0" u="none" strike="noStrike">
                <a:solidFill>
                  <a:srgbClr val="FFFFFF"/>
                </a:solidFill>
                <a:ea typeface="Pretendard Bold"/>
              </a:rPr>
              <a:t>감사합니다</a:t>
            </a:r>
            <a:r>
              <a:rPr lang="en-US" sz="7300" b="0" i="0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1206500" y="5092700"/>
            <a:ext cx="12192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190500"/>
            <a:ext cx="3822700" cy="330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81100" y="3175000"/>
            <a:ext cx="6883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Noto Sans JP Bold"/>
              </a:rPr>
              <a:t>Life-Changing Education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8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8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689600"/>
            <a:ext cx="18288000" cy="459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9753600"/>
            <a:ext cx="3822700" cy="330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14100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14100F"/>
                </a:solidFill>
                <a:ea typeface="Pretendard Light"/>
              </a:rPr>
              <a:t>금지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2108200"/>
            <a:ext cx="13614400" cy="6121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679700" y="2667000"/>
            <a:ext cx="15113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spc="-300">
                <a:solidFill>
                  <a:srgbClr val="FFFFFF"/>
                </a:solidFill>
                <a:ea typeface="Pretendard Regular"/>
              </a:rPr>
              <a:t>목차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993900" y="5257800"/>
            <a:ext cx="52578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5130800" y="2654300"/>
            <a:ext cx="29718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01.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팀원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소개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00" y="3708400"/>
            <a:ext cx="10604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02.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주제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30800" y="4762500"/>
            <a:ext cx="106045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03.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이론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개념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설명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30800" y="6870700"/>
            <a:ext cx="10604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05.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회고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30800" y="5816600"/>
            <a:ext cx="10604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>
                <a:solidFill>
                  <a:srgbClr val="A4A0F9"/>
                </a:solidFill>
                <a:latin typeface="Pretendard Medium"/>
              </a:rPr>
              <a:t>04.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인사이트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18288000" cy="8026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13800" y="4203700"/>
            <a:ext cx="660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40600" y="5219700"/>
            <a:ext cx="35941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 dirty="0">
                <a:solidFill>
                  <a:srgbClr val="FFFFFF"/>
                </a:solidFill>
                <a:ea typeface="Pretendard Medium"/>
              </a:rPr>
              <a:t>팀원</a:t>
            </a:r>
            <a:r>
              <a:rPr lang="en-US" sz="6400" b="0" i="0" u="none" strike="noStrike" spc="-200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 dirty="0">
                <a:solidFill>
                  <a:srgbClr val="FFFFFF"/>
                </a:solidFill>
                <a:ea typeface="Pretendard Medium"/>
              </a:rPr>
              <a:t>소개</a:t>
            </a:r>
            <a:endParaRPr lang="en-US" altLang="ko-KR" sz="6400" b="0" i="0" u="none" strike="noStrike" spc="-200" dirty="0">
              <a:solidFill>
                <a:srgbClr val="FFFFFF"/>
              </a:solidFill>
              <a:ea typeface="Pretendard Medium"/>
            </a:endParaRPr>
          </a:p>
          <a:p>
            <a:pPr lvl="0" algn="ctr">
              <a:lnSpc>
                <a:spcPct val="128682"/>
              </a:lnSpc>
            </a:pPr>
            <a:r>
              <a:rPr lang="en-US" altLang="ko-KR" sz="6400" spc="-200" dirty="0">
                <a:solidFill>
                  <a:srgbClr val="FFFFFF"/>
                </a:solidFill>
                <a:ea typeface="Pretendard Medium"/>
              </a:rPr>
              <a:t>(</a:t>
            </a:r>
            <a:r>
              <a:rPr lang="ko-KR" altLang="en-US" sz="6400" spc="-200" dirty="0" err="1">
                <a:solidFill>
                  <a:srgbClr val="FFFFFF"/>
                </a:solidFill>
                <a:ea typeface="Pretendard Medium"/>
              </a:rPr>
              <a:t>ㄱㄴㄷ순</a:t>
            </a:r>
            <a:r>
              <a:rPr lang="en-US" altLang="ko-KR" sz="6400" spc="-200" dirty="0">
                <a:solidFill>
                  <a:srgbClr val="FFFFFF"/>
                </a:solidFill>
                <a:ea typeface="Pretendard Medium"/>
              </a:rPr>
              <a:t>)</a:t>
            </a:r>
            <a:endParaRPr lang="ko-KR" sz="6400" b="0" i="0" u="none" strike="noStrike" spc="-2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57400" y="36957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altLang="en-US" sz="2400" b="0" i="1" u="none" strike="noStrike" dirty="0">
                <a:solidFill>
                  <a:srgbClr val="A4A0F9"/>
                </a:solidFill>
                <a:latin typeface="Pretendard SemiBold"/>
              </a:rPr>
              <a:t>김동규</a:t>
            </a:r>
            <a:endParaRPr lang="en-US" sz="2400" b="0" i="1" u="none" strike="noStrike" dirty="0">
              <a:solidFill>
                <a:srgbClr val="A4A0F9"/>
              </a:solidFill>
              <a:latin typeface="Pretendard Semi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57400" y="4381500"/>
            <a:ext cx="57150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한 발짝</a:t>
            </a:r>
            <a:r>
              <a:rPr lang="en-US" altLang="ko-KR" sz="2100" b="0" i="1" u="none" strike="noStrike" dirty="0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한 </a:t>
            </a:r>
            <a:r>
              <a:rPr lang="ko-KR" altLang="en-US" sz="2100" b="0" i="1" u="none" strike="noStrike" dirty="0" err="1">
                <a:solidFill>
                  <a:srgbClr val="9E9E9E"/>
                </a:solidFill>
                <a:latin typeface="Pretendard Regular"/>
              </a:rPr>
              <a:t>발자국씩</a:t>
            </a: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 개발해보자</a:t>
            </a:r>
            <a:r>
              <a:rPr lang="en-US" altLang="ko-KR" sz="2100" b="0" i="1" u="none" strike="noStrike" dirty="0">
                <a:solidFill>
                  <a:srgbClr val="9E9E9E"/>
                </a:solidFill>
                <a:latin typeface="Pretendard Regular"/>
              </a:rPr>
              <a:t>) </a:t>
            </a: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김동규 입니다</a:t>
            </a:r>
            <a:r>
              <a:rPr lang="en-US" altLang="ko-KR" sz="2100" b="0" i="1" u="none" strike="noStrike" dirty="0">
                <a:solidFill>
                  <a:srgbClr val="9E9E9E"/>
                </a:solidFill>
                <a:latin typeface="Pretendard Regular"/>
              </a:rPr>
              <a:t>.</a:t>
            </a:r>
            <a:endParaRPr lang="en-US" sz="21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57400" y="63119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altLang="en-US" sz="2400" b="0" i="1" u="none" strike="noStrike" dirty="0">
                <a:solidFill>
                  <a:srgbClr val="A4A0F9"/>
                </a:solidFill>
                <a:latin typeface="Pretendard SemiBold"/>
              </a:rPr>
              <a:t>주남정</a:t>
            </a:r>
            <a:endParaRPr lang="en-US" sz="2400" b="0" i="1" u="none" strike="noStrike" dirty="0">
              <a:solidFill>
                <a:srgbClr val="A4A0F9"/>
              </a:solidFill>
              <a:latin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57400" y="6997700"/>
            <a:ext cx="5867400" cy="157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altLang="en-US" sz="2100" i="1" dirty="0">
                <a:solidFill>
                  <a:srgbClr val="9E9E9E"/>
                </a:solidFill>
                <a:latin typeface="Pretendard Regular"/>
              </a:rPr>
              <a:t>코로나에 걸렸으나 관대한 팀원을 만나 감사한 </a:t>
            </a:r>
            <a:r>
              <a:rPr lang="ko-KR" altLang="en-US" sz="2100" i="1" dirty="0" err="1">
                <a:solidFill>
                  <a:srgbClr val="9E9E9E"/>
                </a:solidFill>
                <a:latin typeface="Pretendard Regular"/>
              </a:rPr>
              <a:t>마음뿐인</a:t>
            </a:r>
            <a:r>
              <a:rPr lang="ko-KR" altLang="en-US" sz="2100" i="1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altLang="en-US" sz="2100" i="1" dirty="0" err="1">
                <a:solidFill>
                  <a:srgbClr val="9E9E9E"/>
                </a:solidFill>
                <a:latin typeface="Pretendard Regular"/>
              </a:rPr>
              <a:t>주남정입니다</a:t>
            </a:r>
            <a:r>
              <a:rPr lang="en-US" altLang="ko-KR" sz="2100" i="1" dirty="0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6910"/>
              </a:lnSpc>
            </a:pPr>
            <a:endParaRPr lang="en-US" sz="21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372600" y="36957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altLang="en-US" sz="2400" i="1" dirty="0" err="1">
                <a:solidFill>
                  <a:srgbClr val="A4A0F9"/>
                </a:solidFill>
                <a:latin typeface="Pretendard SemiBold"/>
              </a:rPr>
              <a:t>오승민</a:t>
            </a:r>
            <a:endParaRPr lang="en-US" sz="2400" b="0" i="1" u="none" strike="noStrike" dirty="0">
              <a:solidFill>
                <a:srgbClr val="A4A0F9"/>
              </a:solidFill>
              <a:latin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372600" y="4381500"/>
            <a:ext cx="7772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altLang="en-US" sz="2100" b="0" i="1" u="none" strike="noStrike" dirty="0" err="1">
                <a:solidFill>
                  <a:srgbClr val="9E9E9E"/>
                </a:solidFill>
                <a:latin typeface="Pretendard Regular"/>
              </a:rPr>
              <a:t>재주있는</a:t>
            </a: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 개발자가 되고 싶은 제주사는 </a:t>
            </a:r>
            <a:r>
              <a:rPr lang="ko-KR" altLang="en-US" sz="2100" b="0" i="1" u="none" strike="noStrike" dirty="0" err="1">
                <a:solidFill>
                  <a:srgbClr val="9E9E9E"/>
                </a:solidFill>
                <a:latin typeface="Pretendard Regular"/>
              </a:rPr>
              <a:t>오승민</a:t>
            </a: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 입니다</a:t>
            </a:r>
            <a:endParaRPr lang="en-US" sz="21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372600" y="6311900"/>
            <a:ext cx="3810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ko-KR" altLang="en-US" sz="2400" b="0" i="1" u="none" strike="noStrike" dirty="0" err="1">
                <a:solidFill>
                  <a:srgbClr val="A4A0F9"/>
                </a:solidFill>
                <a:latin typeface="Pretendard SemiBold"/>
              </a:rPr>
              <a:t>한성범</a:t>
            </a:r>
            <a:endParaRPr lang="en-US" sz="2400" b="0" i="1" u="none" strike="noStrike" dirty="0">
              <a:solidFill>
                <a:srgbClr val="A4A0F9"/>
              </a:solidFill>
              <a:latin typeface="Pretendard Semi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372600" y="6997700"/>
            <a:ext cx="8153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100" b="0" i="1" u="none" strike="noStrike" dirty="0">
                <a:solidFill>
                  <a:srgbClr val="9E9E9E"/>
                </a:solidFill>
                <a:latin typeface="Pretendard Regular"/>
              </a:rPr>
              <a:t>-</a:t>
            </a:r>
            <a:r>
              <a:rPr lang="ko-KR" altLang="en-US" sz="2100" b="0" i="1" u="none" strike="noStrike" dirty="0" err="1">
                <a:solidFill>
                  <a:srgbClr val="9E9E9E"/>
                </a:solidFill>
                <a:latin typeface="Pretendard Regular"/>
              </a:rPr>
              <a:t>오러다개</a:t>
            </a:r>
            <a:r>
              <a:rPr lang="en-US" altLang="ko-KR" sz="2100" b="0" i="1" u="none" strike="noStrike" dirty="0">
                <a:solidFill>
                  <a:srgbClr val="9E9E9E"/>
                </a:solidFill>
                <a:latin typeface="Pretendard Regular"/>
              </a:rPr>
              <a:t>(</a:t>
            </a:r>
            <a:r>
              <a:rPr lang="ko-KR" altLang="en-US" sz="2100" b="0" i="1" u="none" strike="noStrike" dirty="0" err="1">
                <a:solidFill>
                  <a:srgbClr val="9E9E9E"/>
                </a:solidFill>
                <a:latin typeface="Pretendard Regular"/>
              </a:rPr>
              <a:t>오류나면</a:t>
            </a:r>
            <a:r>
              <a:rPr lang="ko-KR" altLang="en-US" sz="2100" b="0" i="1" u="none" strike="noStrike" dirty="0">
                <a:solidFill>
                  <a:srgbClr val="9E9E9E"/>
                </a:solidFill>
                <a:latin typeface="Pretendard Regular"/>
              </a:rPr>
              <a:t> 러닝하고 다시 개발해보는</a:t>
            </a:r>
            <a:r>
              <a:rPr lang="en-US" altLang="ko-KR" sz="2100" b="0" i="1" u="none" strike="noStrike" dirty="0">
                <a:solidFill>
                  <a:srgbClr val="9E9E9E"/>
                </a:solidFill>
                <a:latin typeface="Pretendard Regular"/>
              </a:rPr>
              <a:t>) </a:t>
            </a:r>
            <a:r>
              <a:rPr lang="ko-KR" altLang="en-US" sz="2100" b="0" i="1" u="none" strike="noStrike" dirty="0" err="1">
                <a:solidFill>
                  <a:srgbClr val="9E9E9E"/>
                </a:solidFill>
                <a:latin typeface="Pretendard Regular"/>
              </a:rPr>
              <a:t>한성범입니다</a:t>
            </a:r>
            <a:endParaRPr lang="en-US" sz="21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25634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18288000" cy="8026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0" y="4076700"/>
            <a:ext cx="1511300" cy="800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78900" y="42037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73700" y="5181600"/>
            <a:ext cx="76581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그룹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스터디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주제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63119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프로젝트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소개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36200" y="6565900"/>
            <a:ext cx="6616700" cy="251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800" b="0" i="1" u="none" strike="noStrike" dirty="0">
                <a:solidFill>
                  <a:srgbClr val="FFAABB"/>
                </a:solidFill>
                <a:ea typeface="Pretendard Regular"/>
              </a:rPr>
              <a:t>기간</a:t>
            </a:r>
            <a:r>
              <a:rPr lang="en-US" sz="1800" b="0" i="1" u="none" strike="noStrike" dirty="0">
                <a:solidFill>
                  <a:srgbClr val="FFAABB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1800" b="0" i="1" u="none" strike="noStrike" dirty="0">
                <a:solidFill>
                  <a:srgbClr val="9E9E9E"/>
                </a:solidFill>
                <a:latin typeface="Pretendard Regular"/>
              </a:rPr>
              <a:t>2024. 08. 12 ~ 2024.08.19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5689600"/>
            <a:ext cx="8051800" cy="622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201400" y="5778500"/>
            <a:ext cx="461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6700" y="6565900"/>
            <a:ext cx="63881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800" b="0" i="1" u="none" strike="noStrike" dirty="0">
                <a:solidFill>
                  <a:srgbClr val="FFAABB"/>
                </a:solidFill>
                <a:ea typeface="Pretendard Regular"/>
              </a:rPr>
              <a:t>목표</a:t>
            </a:r>
          </a:p>
          <a:p>
            <a:pPr lvl="0" algn="l">
              <a:lnSpc>
                <a:spcPct val="132800"/>
              </a:lnSpc>
            </a:pPr>
            <a:r>
              <a:rPr lang="ko-KR" altLang="en-US" sz="1800" b="0" i="1" u="none" strike="noStrike" dirty="0">
                <a:solidFill>
                  <a:srgbClr val="9E9E9E"/>
                </a:solidFill>
                <a:ea typeface="Pretendard Regular"/>
              </a:rPr>
              <a:t>한국공항공사와 인천공항공사에서 제공하는 오픈 </a:t>
            </a:r>
            <a:r>
              <a:rPr lang="en-US" altLang="ko-KR" sz="1800" b="0" i="1" u="none" strike="noStrike" dirty="0">
                <a:solidFill>
                  <a:srgbClr val="9E9E9E"/>
                </a:solidFill>
                <a:ea typeface="Pretendard Regular"/>
              </a:rPr>
              <a:t>API </a:t>
            </a:r>
            <a:r>
              <a:rPr lang="ko-KR" altLang="en-US" sz="1800" b="0" i="1" u="none" strike="noStrike" dirty="0">
                <a:solidFill>
                  <a:srgbClr val="9E9E9E"/>
                </a:solidFill>
                <a:ea typeface="Pretendard Regular"/>
              </a:rPr>
              <a:t>활용하여</a:t>
            </a:r>
            <a:endParaRPr lang="en-US" altLang="ko-KR" sz="1800" b="0" i="1" u="none" strike="noStrike" dirty="0">
              <a:solidFill>
                <a:srgbClr val="9E9E9E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i="1" dirty="0">
                <a:solidFill>
                  <a:srgbClr val="9E9E9E"/>
                </a:solidFill>
                <a:ea typeface="Pretendard Regular"/>
              </a:rPr>
              <a:t>실시간 항공운항정보의 </a:t>
            </a:r>
            <a:r>
              <a:rPr lang="en-US" altLang="ko-KR" i="1" dirty="0">
                <a:solidFill>
                  <a:srgbClr val="9E9E9E"/>
                </a:solidFill>
                <a:ea typeface="Pretendard Regular"/>
              </a:rPr>
              <a:t>Q&amp;A </a:t>
            </a:r>
            <a:r>
              <a:rPr lang="ko-KR" altLang="en-US" i="1" dirty="0">
                <a:solidFill>
                  <a:srgbClr val="9E9E9E"/>
                </a:solidFill>
                <a:ea typeface="Pretendard Regular"/>
              </a:rPr>
              <a:t>엔진을 만듭니다</a:t>
            </a:r>
            <a:r>
              <a:rPr lang="en-US" altLang="ko-KR" i="1" dirty="0">
                <a:solidFill>
                  <a:srgbClr val="9E9E9E"/>
                </a:solidFill>
                <a:ea typeface="Pretendard Regular"/>
              </a:rPr>
              <a:t>.</a:t>
            </a:r>
            <a:endParaRPr lang="ko-KR" sz="1800" b="0" i="1" u="none" strike="noStrike" dirty="0">
              <a:solidFill>
                <a:srgbClr val="9E9E9E"/>
              </a:solidFill>
              <a:ea typeface="Pretendard Regular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689600"/>
            <a:ext cx="8051800" cy="622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52700" y="5803900"/>
            <a:ext cx="461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목표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2870200"/>
            <a:ext cx="16103600" cy="2425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124200" y="4216400"/>
            <a:ext cx="12039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altLang="ko-KR" sz="2000" b="0" i="1" u="none" strike="noStrike" dirty="0" err="1">
                <a:solidFill>
                  <a:srgbClr val="9E9E9E"/>
                </a:solidFill>
                <a:latin typeface="Pretendard Regular"/>
              </a:rPr>
              <a:t>LangChain</a:t>
            </a:r>
            <a:r>
              <a:rPr lang="ko-KR" altLang="en-US" sz="2000" b="0" i="1" u="none" strike="noStrike" dirty="0">
                <a:solidFill>
                  <a:srgbClr val="9E9E9E"/>
                </a:solidFill>
                <a:latin typeface="Pretendard Regular"/>
              </a:rPr>
              <a:t>을 이용해 </a:t>
            </a:r>
            <a:r>
              <a:rPr lang="en-US" altLang="ko-KR" sz="2000" b="0" i="1" u="none" strike="noStrike" dirty="0">
                <a:solidFill>
                  <a:srgbClr val="9E9E9E"/>
                </a:solidFill>
                <a:latin typeface="Pretendard Regular"/>
              </a:rPr>
              <a:t>Knowledge Base</a:t>
            </a:r>
            <a:r>
              <a:rPr lang="ko-KR" altLang="en-US" sz="2000" b="0" i="1" u="none" strike="noStrike" dirty="0">
                <a:solidFill>
                  <a:srgbClr val="9E9E9E"/>
                </a:solidFill>
                <a:latin typeface="Pretendard Regular"/>
              </a:rPr>
              <a:t>를 구축한 어플리케이션 개발</a:t>
            </a:r>
            <a:r>
              <a:rPr lang="en-US" altLang="ko-KR" sz="2000" b="0" i="1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endParaRPr lang="en-US" sz="2000" b="0" i="1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3581400"/>
            <a:ext cx="1473200" cy="495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356600" y="3670300"/>
            <a:ext cx="1447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AABB"/>
                </a:solidFill>
                <a:ea typeface="Pretendard Regular"/>
              </a:rPr>
              <a:t>주제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9600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63119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그룹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스터디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진행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방법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en-US" altLang="ko-KR" sz="3000" b="0" i="0" u="none" strike="noStrike" dirty="0" err="1">
                <a:solidFill>
                  <a:srgbClr val="FFFFFF"/>
                </a:solidFill>
                <a:latin typeface="Pretendard Regular"/>
              </a:rPr>
              <a:t>Langchain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을 활용한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/>
              </a:rPr>
              <a:t>LLM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애플리케이션 개발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3441700"/>
            <a:ext cx="12446000" cy="5702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46200" y="4064000"/>
            <a:ext cx="11455400" cy="448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2800"/>
              </a:lnSpc>
            </a:pP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</a:t>
            </a:r>
            <a:r>
              <a:rPr lang="ko-KR" altLang="en-US" sz="2000" b="1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터디</a:t>
            </a:r>
            <a:r>
              <a:rPr lang="ko-KR" sz="2000" b="1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원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소개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(</a:t>
            </a:r>
            <a:r>
              <a:rPr lang="ko-KR" altLang="en-US" sz="2000" b="0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ㄱㄴㄷ</a:t>
            </a:r>
            <a:r>
              <a:rPr lang="ko-KR" altLang="en-US" sz="2000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순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김동규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오승민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주남정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한성범</a:t>
            </a: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횟수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및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일정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매일 </a:t>
            </a:r>
            <a:r>
              <a:rPr lang="en-US" alt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Zoom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만나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코딩을 진행하며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내용을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공유</a:t>
            </a: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장소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: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실시간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비대면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(ZOOM), </a:t>
            </a:r>
            <a:r>
              <a:rPr lang="ko-KR" altLang="en-US" sz="2000" b="0" u="none" strike="noStrike" dirty="0" err="1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패캠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오프라인 강의실</a:t>
            </a: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그룹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방법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: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애자일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학습법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선택하여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2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사이클을 </a:t>
            </a:r>
            <a:r>
              <a:rPr 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그룹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스터디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생긴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문제점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: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코로나 이슈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특성에 따른 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Vector DB 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사용유무</a:t>
            </a:r>
            <a:endParaRPr lang="ko-KR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문제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해결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방법</a:t>
            </a:r>
            <a:r>
              <a:rPr lang="en-US" sz="2000" b="1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 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팀원간 커뮤니케이션하여 분량 재조정하였고</a:t>
            </a:r>
            <a:r>
              <a:rPr lang="en-US" alt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강사님의 도움으로  </a:t>
            </a:r>
            <a:r>
              <a:rPr lang="en-US" altLang="ko-KR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RDBMS</a:t>
            </a:r>
            <a:r>
              <a:rPr lang="ko-KR" altLang="en-US" sz="2000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전환하여 사용함</a:t>
            </a:r>
            <a:r>
              <a:rPr lang="en-US" altLang="ko-KR" sz="2000" b="0" u="none" strike="noStrike" dirty="0">
                <a:solidFill>
                  <a:srgbClr val="9E9E9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en-US" sz="2000" b="0" u="none" strike="noStrike" dirty="0">
              <a:solidFill>
                <a:srgbClr val="9E9E9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60600"/>
            <a:ext cx="18288000" cy="802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24500" y="5118100"/>
            <a:ext cx="72263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82"/>
              </a:lnSpc>
            </a:pP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이론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개념</a:t>
            </a:r>
            <a:r>
              <a:rPr lang="en-US" sz="64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400" b="0" i="0" u="none" strike="noStrike" spc="-200">
                <a:solidFill>
                  <a:srgbClr val="FFFFFF"/>
                </a:solidFill>
                <a:ea typeface="Pretendard Medium"/>
              </a:rPr>
              <a:t>설명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076700"/>
            <a:ext cx="1511300" cy="800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813800" y="4216400"/>
            <a:ext cx="660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1" i="0" u="none" strike="noStrike">
                <a:solidFill>
                  <a:srgbClr val="A4A0F9"/>
                </a:solidFill>
                <a:latin typeface="Pretendard Regular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56000" y="9563100"/>
            <a:ext cx="18669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Pretendard Regula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63" y="5710234"/>
            <a:ext cx="18288000" cy="45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68200" y="9855200"/>
            <a:ext cx="596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www.fastcampus.co.kr</a:t>
            </a:r>
          </a:p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Copyright ⓒ FAST CAMPUS Corp. All Rights Reserved.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무단전재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재배포</a:t>
            </a:r>
            <a:r>
              <a:rPr lang="en-US" sz="1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100" b="0" i="0" u="none" strike="noStrike">
                <a:solidFill>
                  <a:srgbClr val="FFFFFF"/>
                </a:solidFill>
                <a:ea typeface="Pretendard Light"/>
              </a:rPr>
              <a:t>금지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68300"/>
            <a:ext cx="23622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247900"/>
            <a:ext cx="172339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" y="698500"/>
            <a:ext cx="822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이론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및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개념</a:t>
            </a:r>
            <a:r>
              <a:rPr lang="en-US" sz="4800" b="0" i="0" u="none" strike="noStrike">
                <a:solidFill>
                  <a:srgbClr val="FFAABB"/>
                </a:solidFill>
                <a:latin typeface="Pretendard Regular"/>
              </a:rPr>
              <a:t> </a:t>
            </a:r>
            <a:r>
              <a:rPr lang="ko-KR" sz="4800" b="0" i="0" u="none" strike="noStrike">
                <a:solidFill>
                  <a:srgbClr val="FFAABB"/>
                </a:solidFill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536700"/>
            <a:ext cx="10160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: RAG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/>
              </a:rPr>
              <a:t>구조</a:t>
            </a:r>
            <a:endParaRPr lang="en-US" sz="3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AEE1795-6637-B526-7CFA-06E5320D5FFA}"/>
              </a:ext>
            </a:extLst>
          </p:cNvPr>
          <p:cNvSpPr/>
          <p:nvPr/>
        </p:nvSpPr>
        <p:spPr>
          <a:xfrm>
            <a:off x="4922040" y="3422293"/>
            <a:ext cx="3612361" cy="11624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외부</a:t>
            </a:r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저장</a:t>
            </a:r>
            <a:endParaRPr lang="en-US" altLang="ko-KR" sz="28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+ RDBMS</a:t>
            </a:r>
            <a:endParaRPr lang="ko-KR" altLang="en-US" sz="28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1A5AFB-2D11-82C9-1D25-C815F1F6B5FE}"/>
              </a:ext>
            </a:extLst>
          </p:cNvPr>
          <p:cNvSpPr/>
          <p:nvPr/>
        </p:nvSpPr>
        <p:spPr>
          <a:xfrm>
            <a:off x="4940301" y="5748077"/>
            <a:ext cx="3594100" cy="8069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Q/A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EDFC02B-22BB-A067-395C-84F665CF1FF7}"/>
              </a:ext>
            </a:extLst>
          </p:cNvPr>
          <p:cNvSpPr/>
          <p:nvPr/>
        </p:nvSpPr>
        <p:spPr>
          <a:xfrm>
            <a:off x="4922040" y="7610433"/>
            <a:ext cx="3594100" cy="9349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LLM</a:t>
            </a:r>
            <a:endParaRPr lang="ko-KR" altLang="en-US" sz="28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548104C-E2C3-01F8-DF7A-43C286189209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6728221" y="4584698"/>
            <a:ext cx="9130" cy="11633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F1C05CC-1465-8344-C6AA-4C3D8D5DF7D1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 flipH="1">
            <a:off x="6719090" y="6555042"/>
            <a:ext cx="18261" cy="10553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999803BE-7744-C3BB-AD17-963177E2299C}"/>
              </a:ext>
            </a:extLst>
          </p:cNvPr>
          <p:cNvSpPr/>
          <p:nvPr/>
        </p:nvSpPr>
        <p:spPr>
          <a:xfrm>
            <a:off x="11999092" y="5012734"/>
            <a:ext cx="1975132" cy="21018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User</a:t>
            </a:r>
            <a:endParaRPr lang="ko-KR" altLang="en-US" sz="40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952DAEF-9FAD-B593-78D5-F310AD0D4326}"/>
              </a:ext>
            </a:extLst>
          </p:cNvPr>
          <p:cNvCxnSpPr>
            <a:cxnSpLocks/>
          </p:cNvCxnSpPr>
          <p:nvPr/>
        </p:nvCxnSpPr>
        <p:spPr>
          <a:xfrm flipV="1">
            <a:off x="8520496" y="6230659"/>
            <a:ext cx="3366704" cy="181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6213195-7C3B-8A2C-ED43-A1F29C78B68D}"/>
              </a:ext>
            </a:extLst>
          </p:cNvPr>
          <p:cNvCxnSpPr>
            <a:cxnSpLocks/>
          </p:cNvCxnSpPr>
          <p:nvPr/>
        </p:nvCxnSpPr>
        <p:spPr>
          <a:xfrm flipH="1">
            <a:off x="8534401" y="5905500"/>
            <a:ext cx="335279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F7BBDFE-93B3-D778-27DE-CDA6A564D68A}"/>
              </a:ext>
            </a:extLst>
          </p:cNvPr>
          <p:cNvSpPr txBox="1"/>
          <p:nvPr/>
        </p:nvSpPr>
        <p:spPr>
          <a:xfrm>
            <a:off x="9829768" y="5367415"/>
            <a:ext cx="172088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질문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F638D6-033B-6462-FB5E-E79E94FA37ED}"/>
              </a:ext>
            </a:extLst>
          </p:cNvPr>
          <p:cNvSpPr txBox="1"/>
          <p:nvPr/>
        </p:nvSpPr>
        <p:spPr>
          <a:xfrm>
            <a:off x="9876211" y="6232910"/>
            <a:ext cx="12886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답변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E05307-077D-8BB4-3DD0-A88471E8443B}"/>
              </a:ext>
            </a:extLst>
          </p:cNvPr>
          <p:cNvSpPr txBox="1"/>
          <p:nvPr/>
        </p:nvSpPr>
        <p:spPr>
          <a:xfrm>
            <a:off x="4195346" y="4876414"/>
            <a:ext cx="30035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유사문장 검색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560150A-29B8-FEB6-AFDE-72FC2CEFD830}"/>
              </a:ext>
            </a:extLst>
          </p:cNvPr>
          <p:cNvSpPr txBox="1"/>
          <p:nvPr/>
        </p:nvSpPr>
        <p:spPr>
          <a:xfrm>
            <a:off x="3505200" y="6852973"/>
            <a:ext cx="381435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유사문장 포함 질문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1641</Words>
  <Application>Microsoft Office PowerPoint</Application>
  <PresentationFormat>사용자 지정</PresentationFormat>
  <Paragraphs>197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Arial</vt:lpstr>
      <vt:lpstr>Calibri</vt:lpstr>
      <vt:lpstr>Pretendard Regular</vt:lpstr>
      <vt:lpstr>Pretendard SemiBold</vt:lpstr>
      <vt:lpstr>Pretendard Medium</vt:lpstr>
      <vt:lpstr>맑은 고딕</vt:lpstr>
      <vt:lpstr>IBMPlexMono</vt:lpstr>
      <vt:lpstr>Pretendard Bold</vt:lpstr>
      <vt:lpstr>Pretendard Light</vt:lpstr>
      <vt:lpstr>Noto Sans JP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주남정</dc:creator>
  <cp:lastModifiedBy>주남정</cp:lastModifiedBy>
  <cp:revision>63</cp:revision>
  <dcterms:created xsi:type="dcterms:W3CDTF">2006-08-16T00:00:00Z</dcterms:created>
  <dcterms:modified xsi:type="dcterms:W3CDTF">2024-08-19T05:24:46Z</dcterms:modified>
</cp:coreProperties>
</file>